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84" r:id="rId3"/>
    <p:sldId id="260" r:id="rId4"/>
    <p:sldId id="266" r:id="rId5"/>
    <p:sldId id="257" r:id="rId6"/>
    <p:sldId id="258" r:id="rId7"/>
    <p:sldId id="259" r:id="rId8"/>
    <p:sldId id="265" r:id="rId9"/>
    <p:sldId id="269" r:id="rId10"/>
    <p:sldId id="270" r:id="rId11"/>
    <p:sldId id="262" r:id="rId12"/>
    <p:sldId id="271" r:id="rId13"/>
    <p:sldId id="264" r:id="rId14"/>
    <p:sldId id="263" r:id="rId15"/>
    <p:sldId id="268" r:id="rId16"/>
    <p:sldId id="267" r:id="rId17"/>
    <p:sldId id="272" r:id="rId18"/>
    <p:sldId id="280" r:id="rId19"/>
    <p:sldId id="281" r:id="rId20"/>
    <p:sldId id="279" r:id="rId21"/>
    <p:sldId id="278" r:id="rId22"/>
    <p:sldId id="277" r:id="rId23"/>
    <p:sldId id="282" r:id="rId24"/>
    <p:sldId id="275" r:id="rId25"/>
    <p:sldId id="283" r:id="rId26"/>
    <p:sldId id="26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42" d="100"/>
          <a:sy n="42" d="100"/>
        </p:scale>
        <p:origin x="4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788EB-5392-DE45-9838-8BE2F972F4F0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B2E8E-31FE-A747-BD19-7938AC0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2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ired.it/play/cultura/2015/09/10/italiano-social-lingua-de-mauro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www.youtube.com/watch?v=n7bE6Odjpz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twitter.com/RobertMarzan/status/31612810482746982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OzJez_cwZU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s.it/nuove-tecnologie-la-didattica-dellitaliano-microlinguistico-ls-corsi-universitari" TargetMode="External"/><Relationship Id="rId7" Type="http://schemas.openxmlformats.org/officeDocument/2006/relationships/hyperlink" Target="https://www.wired.it/internet/social-network/2017/03/31/social-network-in-italia-facebook-regna/" TargetMode="External"/><Relationship Id="rId2" Type="http://schemas.openxmlformats.org/officeDocument/2006/relationships/hyperlink" Target="http://www.istat.it/it/files/2016/06/Presentazione_ISTAT_DIFEBO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injamarketing.it/2017/09/27/facebook-millennials-instagram-snapchat-giovani-social/" TargetMode="External"/><Relationship Id="rId5" Type="http://schemas.openxmlformats.org/officeDocument/2006/relationships/hyperlink" Target="https://www.wired.it/play/cultura/2015/09/10/italiano-social-lingua-de-mauro/" TargetMode="External"/><Relationship Id="rId4" Type="http://schemas.openxmlformats.org/officeDocument/2006/relationships/hyperlink" Target="http://www.accademiadellacrusca.it/it/scaffali-digitali/articolo/social-network-lingua-italiana-neologismi-anglicism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1202988" cy="2971801"/>
          </a:xfrm>
        </p:spPr>
        <p:txBody>
          <a:bodyPr/>
          <a:lstStyle/>
          <a:p>
            <a:r>
              <a:rPr lang="en-US" dirty="0" smtClean="0"/>
              <a:t>I Social media </a:t>
            </a:r>
            <a:br>
              <a:rPr lang="en-US" dirty="0" smtClean="0"/>
            </a:br>
            <a:r>
              <a:rPr lang="en-US" dirty="0" smtClean="0"/>
              <a:t>e Il </a:t>
            </a:r>
            <a:r>
              <a:rPr lang="en-US" dirty="0" err="1" smtClean="0"/>
              <a:t>linguaggio</a:t>
            </a:r>
            <a:r>
              <a:rPr lang="en-US" dirty="0" smtClean="0"/>
              <a:t> </a:t>
            </a:r>
            <a:r>
              <a:rPr lang="en-US" dirty="0" err="1" smtClean="0"/>
              <a:t>giovanile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2060"/>
                </a:solidFill>
              </a:rPr>
              <a:t>Elisabetta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Sanino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D’Amanda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Rochester Institute of Technology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NYSAFLT Rochester, NY 2018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0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761" y="5229546"/>
            <a:ext cx="13407080" cy="1507067"/>
          </a:xfrm>
        </p:spPr>
        <p:txBody>
          <a:bodyPr/>
          <a:lstStyle/>
          <a:p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fumetti</a:t>
            </a:r>
            <a:r>
              <a:rPr lang="en-US" dirty="0" smtClean="0"/>
              <a:t> per </a:t>
            </a:r>
            <a:r>
              <a:rPr lang="en-US" dirty="0" err="1" smtClean="0"/>
              <a:t>insegnare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buoni</a:t>
            </a:r>
            <a:r>
              <a:rPr lang="en-US" dirty="0" smtClean="0"/>
              <a:t> </a:t>
            </a:r>
            <a:r>
              <a:rPr lang="en-US" dirty="0" err="1" smtClean="0"/>
              <a:t>comportamenti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60" y="256854"/>
            <a:ext cx="9497477" cy="5106256"/>
          </a:xfrm>
        </p:spPr>
      </p:pic>
    </p:spTree>
    <p:extLst>
      <p:ext uri="{BB962C8B-B14F-4D97-AF65-F5344CB8AC3E}">
        <p14:creationId xmlns:p14="http://schemas.microsoft.com/office/powerpoint/2010/main" val="17439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75758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/>
              <a:t/>
            </a:r>
            <a:br>
              <a:rPr lang="en-US"/>
            </a:br>
            <a:r>
              <a:rPr lang="en-US" smtClean="0"/>
              <a:t/>
            </a:r>
            <a:br>
              <a:rPr lang="en-US" smtClean="0"/>
            </a:br>
            <a:r>
              <a:rPr lang="en-US" dirty="0" err="1" smtClean="0"/>
              <a:t>silverselfie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89101"/>
            <a:ext cx="9576487" cy="5779213"/>
          </a:xfrm>
        </p:spPr>
      </p:pic>
    </p:spTree>
    <p:extLst>
      <p:ext uri="{BB962C8B-B14F-4D97-AF65-F5344CB8AC3E}">
        <p14:creationId xmlns:p14="http://schemas.microsoft.com/office/powerpoint/2010/main" val="50864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993959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la </a:t>
            </a:r>
            <a:r>
              <a:rPr lang="en-US" dirty="0" err="1" smtClean="0"/>
              <a:t>ragazza</a:t>
            </a:r>
            <a:r>
              <a:rPr lang="en-US" dirty="0" smtClean="0"/>
              <a:t> </a:t>
            </a:r>
            <a:r>
              <a:rPr lang="en-US" dirty="0" err="1" smtClean="0"/>
              <a:t>visibile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265671"/>
            <a:ext cx="9571896" cy="5628502"/>
          </a:xfrm>
        </p:spPr>
      </p:pic>
    </p:spTree>
    <p:extLst>
      <p:ext uri="{BB962C8B-B14F-4D97-AF65-F5344CB8AC3E}">
        <p14:creationId xmlns:p14="http://schemas.microsoft.com/office/powerpoint/2010/main" val="13239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postatore</a:t>
            </a:r>
            <a:r>
              <a:rPr lang="en-US" dirty="0" smtClean="0"/>
              <a:t> </a:t>
            </a:r>
            <a:r>
              <a:rPr lang="en-US" dirty="0" err="1" smtClean="0"/>
              <a:t>nero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413951"/>
            <a:ext cx="9584254" cy="5294871"/>
          </a:xfrm>
        </p:spPr>
      </p:pic>
    </p:spTree>
    <p:extLst>
      <p:ext uri="{BB962C8B-B14F-4D97-AF65-F5344CB8AC3E}">
        <p14:creationId xmlns:p14="http://schemas.microsoft.com/office/powerpoint/2010/main" val="204380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512045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l’incredibile</a:t>
            </a:r>
            <a:r>
              <a:rPr lang="en-US" dirty="0" smtClean="0"/>
              <a:t> </a:t>
            </a:r>
            <a:r>
              <a:rPr lang="en-US" dirty="0" err="1" smtClean="0"/>
              <a:t>url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463377"/>
            <a:ext cx="9954956" cy="5307227"/>
          </a:xfrm>
        </p:spPr>
      </p:pic>
    </p:spTree>
    <p:extLst>
      <p:ext uri="{BB962C8B-B14F-4D97-AF65-F5344CB8AC3E}">
        <p14:creationId xmlns:p14="http://schemas.microsoft.com/office/powerpoint/2010/main" val="18474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l’uomo</a:t>
            </a:r>
            <a:r>
              <a:rPr lang="en-US" dirty="0" smtClean="0"/>
              <a:t> </a:t>
            </a:r>
            <a:r>
              <a:rPr lang="en-US" dirty="0" err="1" smtClean="0"/>
              <a:t>taggo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574587"/>
            <a:ext cx="10313302" cy="5196017"/>
          </a:xfrm>
        </p:spPr>
      </p:pic>
    </p:spTree>
    <p:extLst>
      <p:ext uri="{BB962C8B-B14F-4D97-AF65-F5344CB8AC3E}">
        <p14:creationId xmlns:p14="http://schemas.microsoft.com/office/powerpoint/2010/main" val="191826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chat woman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85799"/>
            <a:ext cx="9992026" cy="4874741"/>
          </a:xfrm>
        </p:spPr>
      </p:pic>
    </p:spTree>
    <p:extLst>
      <p:ext uri="{BB962C8B-B14F-4D97-AF65-F5344CB8AC3E}">
        <p14:creationId xmlns:p14="http://schemas.microsoft.com/office/powerpoint/2010/main" val="13570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81" y="5117526"/>
            <a:ext cx="8719663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tempestata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78" y="258449"/>
            <a:ext cx="10132540" cy="5833432"/>
          </a:xfrm>
        </p:spPr>
      </p:pic>
    </p:spTree>
    <p:extLst>
      <p:ext uri="{BB962C8B-B14F-4D97-AF65-F5344CB8AC3E}">
        <p14:creationId xmlns:p14="http://schemas.microsoft.com/office/powerpoint/2010/main" val="4137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892" y="5077054"/>
            <a:ext cx="8534400" cy="150706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66" y="347499"/>
            <a:ext cx="9235040" cy="5483088"/>
          </a:xfrm>
        </p:spPr>
      </p:pic>
    </p:spTree>
    <p:extLst>
      <p:ext uri="{BB962C8B-B14F-4D97-AF65-F5344CB8AC3E}">
        <p14:creationId xmlns:p14="http://schemas.microsoft.com/office/powerpoint/2010/main" val="9623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6" y="365538"/>
            <a:ext cx="9349409" cy="5628861"/>
          </a:xfrm>
        </p:spPr>
      </p:pic>
    </p:spTree>
    <p:extLst>
      <p:ext uri="{BB962C8B-B14F-4D97-AF65-F5344CB8AC3E}">
        <p14:creationId xmlns:p14="http://schemas.microsoft.com/office/powerpoint/2010/main" val="4054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PREMESSA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11132650" cy="3615267"/>
          </a:xfrm>
        </p:spPr>
        <p:txBody>
          <a:bodyPr/>
          <a:lstStyle/>
          <a:p>
            <a:r>
              <a:rPr lang="en-US" b="1" dirty="0" smtClean="0"/>
              <a:t>Il </a:t>
            </a:r>
            <a:r>
              <a:rPr lang="en-US" b="1" dirty="0" err="1" smtClean="0"/>
              <a:t>linguaggio</a:t>
            </a:r>
            <a:r>
              <a:rPr lang="en-US" b="1" dirty="0" smtClean="0"/>
              <a:t> </a:t>
            </a:r>
            <a:r>
              <a:rPr lang="en-US" b="1" dirty="0" err="1" smtClean="0"/>
              <a:t>dei</a:t>
            </a:r>
            <a:r>
              <a:rPr lang="en-US" b="1" dirty="0" smtClean="0"/>
              <a:t> social </a:t>
            </a:r>
            <a:r>
              <a:rPr lang="en-US" b="1" dirty="0" err="1" smtClean="0"/>
              <a:t>mette</a:t>
            </a:r>
            <a:r>
              <a:rPr lang="en-US" b="1" dirty="0" smtClean="0"/>
              <a:t> in </a:t>
            </a:r>
            <a:r>
              <a:rPr lang="en-US" b="1" dirty="0" err="1" smtClean="0"/>
              <a:t>evidenza</a:t>
            </a:r>
            <a:r>
              <a:rPr lang="en-US" b="1" dirty="0" smtClean="0"/>
              <a:t> </a:t>
            </a:r>
            <a:r>
              <a:rPr lang="en-US" b="1" dirty="0" err="1" smtClean="0"/>
              <a:t>il</a:t>
            </a:r>
            <a:r>
              <a:rPr lang="en-US" b="1" dirty="0" smtClean="0"/>
              <a:t> </a:t>
            </a:r>
            <a:r>
              <a:rPr lang="en-US" b="1" dirty="0" err="1" smtClean="0"/>
              <a:t>linguaggio</a:t>
            </a:r>
            <a:r>
              <a:rPr lang="en-US" b="1" dirty="0" smtClean="0"/>
              <a:t> </a:t>
            </a:r>
            <a:r>
              <a:rPr lang="en-US" b="1" dirty="0" err="1" smtClean="0"/>
              <a:t>giovanile</a:t>
            </a:r>
            <a:r>
              <a:rPr lang="en-US" b="1" dirty="0" smtClean="0"/>
              <a:t>, ma </a:t>
            </a:r>
            <a:r>
              <a:rPr lang="en-US" b="1" dirty="0" err="1" smtClean="0"/>
              <a:t>questo</a:t>
            </a:r>
            <a:r>
              <a:rPr lang="en-US" b="1" dirty="0" smtClean="0"/>
              <a:t> </a:t>
            </a:r>
            <a:r>
              <a:rPr lang="en-US" b="1" dirty="0" err="1" smtClean="0"/>
              <a:t>si</a:t>
            </a:r>
            <a:r>
              <a:rPr lang="en-US" b="1" dirty="0" smtClean="0"/>
              <a:t> </a:t>
            </a:r>
            <a:r>
              <a:rPr lang="en-US" b="1" dirty="0" err="1" smtClean="0"/>
              <a:t>esprime</a:t>
            </a:r>
            <a:r>
              <a:rPr lang="en-US" b="1" dirty="0" smtClean="0"/>
              <a:t> </a:t>
            </a:r>
            <a:r>
              <a:rPr lang="en-US" b="1" dirty="0" err="1" smtClean="0"/>
              <a:t>anche</a:t>
            </a:r>
            <a:r>
              <a:rPr lang="en-US" b="1" dirty="0" smtClean="0"/>
              <a:t> </a:t>
            </a:r>
            <a:r>
              <a:rPr lang="en-US" b="1" dirty="0" err="1" smtClean="0"/>
              <a:t>nella</a:t>
            </a:r>
            <a:r>
              <a:rPr lang="en-US" b="1" dirty="0" smtClean="0"/>
              <a:t> lingua </a:t>
            </a:r>
            <a:r>
              <a:rPr lang="en-US" b="1" dirty="0" err="1" smtClean="0"/>
              <a:t>parlata</a:t>
            </a:r>
            <a:r>
              <a:rPr lang="en-US" b="1" dirty="0" smtClean="0"/>
              <a:t> in un </a:t>
            </a:r>
            <a:r>
              <a:rPr lang="en-US" b="1" dirty="0" err="1" smtClean="0"/>
              <a:t>linguaggio</a:t>
            </a:r>
            <a:r>
              <a:rPr lang="en-US" b="1" dirty="0" smtClean="0"/>
              <a:t> molto </a:t>
            </a:r>
            <a:r>
              <a:rPr lang="en-US" b="1" dirty="0" err="1" smtClean="0"/>
              <a:t>fluido</a:t>
            </a:r>
            <a:r>
              <a:rPr lang="en-US" b="1" dirty="0" smtClean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come </a:t>
            </a:r>
            <a:r>
              <a:rPr lang="en-US" b="1" dirty="0" err="1" smtClean="0"/>
              <a:t>è</a:t>
            </a:r>
            <a:r>
              <a:rPr lang="en-US" b="1" dirty="0" smtClean="0"/>
              <a:t> </a:t>
            </a:r>
            <a:r>
              <a:rPr lang="en-US" b="1" dirty="0" err="1" smtClean="0"/>
              <a:t>sempre</a:t>
            </a:r>
            <a:r>
              <a:rPr lang="en-US" b="1" dirty="0" smtClean="0"/>
              <a:t> </a:t>
            </a:r>
            <a:r>
              <a:rPr lang="en-US" b="1" dirty="0" err="1" smtClean="0"/>
              <a:t>stato</a:t>
            </a:r>
            <a:r>
              <a:rPr lang="en-US" b="1" dirty="0" smtClean="0"/>
              <a:t>.</a:t>
            </a:r>
          </a:p>
          <a:p>
            <a:r>
              <a:rPr lang="en-US" b="1" dirty="0" err="1" smtClean="0"/>
              <a:t>Tullio</a:t>
            </a:r>
            <a:r>
              <a:rPr lang="en-US" b="1" dirty="0" smtClean="0"/>
              <a:t> De Mauro </a:t>
            </a:r>
            <a:r>
              <a:rPr lang="en-US" b="1" dirty="0" err="1" smtClean="0"/>
              <a:t>nel</a:t>
            </a:r>
            <a:r>
              <a:rPr lang="en-US" b="1" dirty="0" smtClean="0"/>
              <a:t> 2015 ha </a:t>
            </a:r>
            <a:r>
              <a:rPr lang="en-US" b="1" dirty="0" err="1" smtClean="0"/>
              <a:t>messo</a:t>
            </a:r>
            <a:r>
              <a:rPr lang="en-US" b="1" dirty="0" smtClean="0"/>
              <a:t> in </a:t>
            </a:r>
            <a:r>
              <a:rPr lang="en-US" b="1" dirty="0" err="1" smtClean="0"/>
              <a:t>luce</a:t>
            </a:r>
            <a:r>
              <a:rPr lang="en-US" b="1" dirty="0" smtClean="0"/>
              <a:t> </a:t>
            </a:r>
            <a:r>
              <a:rPr lang="en-US" b="1" dirty="0" err="1" smtClean="0"/>
              <a:t>importanti</a:t>
            </a:r>
            <a:r>
              <a:rPr lang="en-US" b="1" dirty="0" smtClean="0"/>
              <a:t> </a:t>
            </a:r>
            <a:r>
              <a:rPr lang="en-US" b="1" dirty="0" err="1" smtClean="0"/>
              <a:t>elementi</a:t>
            </a:r>
            <a:r>
              <a:rPr lang="en-US" b="1" dirty="0" smtClean="0"/>
              <a:t> di </a:t>
            </a:r>
            <a:r>
              <a:rPr lang="en-US" b="1" dirty="0" err="1" smtClean="0"/>
              <a:t>questo</a:t>
            </a:r>
            <a:r>
              <a:rPr lang="en-US" b="1" dirty="0" smtClean="0"/>
              <a:t> </a:t>
            </a:r>
            <a:r>
              <a:rPr lang="en-US" b="1" dirty="0" err="1" smtClean="0"/>
              <a:t>linguaggio</a:t>
            </a:r>
            <a:r>
              <a:rPr lang="en-US" b="1" dirty="0" smtClean="0"/>
              <a:t> </a:t>
            </a:r>
            <a:r>
              <a:rPr lang="en-US" b="1" dirty="0" err="1" smtClean="0"/>
              <a:t>fluido</a:t>
            </a:r>
            <a:r>
              <a:rPr lang="en-US" b="1" dirty="0" smtClean="0"/>
              <a:t>:</a:t>
            </a:r>
            <a:endParaRPr lang="en-US" b="1" dirty="0"/>
          </a:p>
          <a:p>
            <a:r>
              <a:rPr lang="en-US" b="1" dirty="0" smtClean="0"/>
              <a:t>”</a:t>
            </a:r>
            <a:r>
              <a:rPr lang="en-US" b="1" dirty="0" err="1" smtClean="0"/>
              <a:t>una</a:t>
            </a:r>
            <a:r>
              <a:rPr lang="en-US" b="1" dirty="0" smtClean="0"/>
              <a:t> parte </a:t>
            </a:r>
            <a:r>
              <a:rPr lang="en-US" b="1" dirty="0" err="1" smtClean="0"/>
              <a:t>della</a:t>
            </a:r>
            <a:r>
              <a:rPr lang="en-US" b="1" dirty="0" smtClean="0"/>
              <a:t> </a:t>
            </a:r>
            <a:r>
              <a:rPr lang="en-US" b="1" dirty="0" err="1" smtClean="0"/>
              <a:t>comunicazione</a:t>
            </a:r>
            <a:r>
              <a:rPr lang="en-US" b="1" dirty="0" smtClean="0"/>
              <a:t> </a:t>
            </a:r>
            <a:r>
              <a:rPr lang="en-US" b="1" dirty="0" err="1" smtClean="0"/>
              <a:t>attinge</a:t>
            </a:r>
            <a:r>
              <a:rPr lang="en-US" b="1" dirty="0" smtClean="0"/>
              <a:t> </a:t>
            </a:r>
            <a:r>
              <a:rPr lang="en-US" b="1" dirty="0" err="1" smtClean="0"/>
              <a:t>elementi</a:t>
            </a:r>
            <a:r>
              <a:rPr lang="en-US" b="1" dirty="0" smtClean="0"/>
              <a:t> </a:t>
            </a:r>
            <a:r>
              <a:rPr lang="en-US" b="1" dirty="0" err="1" smtClean="0"/>
              <a:t>dialettali</a:t>
            </a:r>
            <a:r>
              <a:rPr lang="en-US" b="1" dirty="0" smtClean="0"/>
              <a:t>.”</a:t>
            </a:r>
          </a:p>
          <a:p>
            <a:r>
              <a:rPr lang="en-US" b="1" dirty="0" smtClean="0"/>
              <a:t>“</a:t>
            </a:r>
            <a:r>
              <a:rPr lang="en-US" b="1" dirty="0" err="1" smtClean="0"/>
              <a:t>importante</a:t>
            </a:r>
            <a:r>
              <a:rPr lang="en-US" b="1" dirty="0" smtClean="0"/>
              <a:t> </a:t>
            </a:r>
            <a:r>
              <a:rPr lang="en-US" b="1" dirty="0" err="1" smtClean="0"/>
              <a:t>è</a:t>
            </a:r>
            <a:r>
              <a:rPr lang="en-US" b="1" dirty="0" smtClean="0"/>
              <a:t> </a:t>
            </a:r>
            <a:r>
              <a:rPr lang="en-US" b="1" dirty="0" err="1" smtClean="0"/>
              <a:t>che</a:t>
            </a:r>
            <a:r>
              <a:rPr lang="en-US" b="1" dirty="0" smtClean="0"/>
              <a:t> </a:t>
            </a:r>
            <a:r>
              <a:rPr lang="en-US" b="1" dirty="0" err="1" smtClean="0"/>
              <a:t>impariamo</a:t>
            </a:r>
            <a:r>
              <a:rPr lang="en-US" b="1" dirty="0" smtClean="0"/>
              <a:t> </a:t>
            </a:r>
            <a:r>
              <a:rPr lang="en-US" b="1" dirty="0" err="1" smtClean="0"/>
              <a:t>tanta</a:t>
            </a:r>
            <a:r>
              <a:rPr lang="en-US" b="1" dirty="0" smtClean="0"/>
              <a:t> </a:t>
            </a:r>
            <a:r>
              <a:rPr lang="en-US" b="1" dirty="0" err="1" smtClean="0"/>
              <a:t>cultura</a:t>
            </a:r>
            <a:r>
              <a:rPr lang="en-US" b="1" dirty="0" smtClean="0"/>
              <a:t> da </a:t>
            </a:r>
            <a:r>
              <a:rPr lang="en-US" b="1" dirty="0" err="1" smtClean="0"/>
              <a:t>poter</a:t>
            </a:r>
            <a:r>
              <a:rPr lang="en-US" b="1" dirty="0" smtClean="0"/>
              <a:t> </a:t>
            </a:r>
            <a:r>
              <a:rPr lang="en-US" b="1" dirty="0" err="1" smtClean="0"/>
              <a:t>controllare</a:t>
            </a:r>
            <a:r>
              <a:rPr lang="en-US" b="1" dirty="0" smtClean="0"/>
              <a:t> bene </a:t>
            </a:r>
            <a:r>
              <a:rPr lang="en-US" b="1" dirty="0" err="1" smtClean="0"/>
              <a:t>l’uso</a:t>
            </a:r>
            <a:r>
              <a:rPr lang="en-US" b="1" dirty="0" smtClean="0"/>
              <a:t> </a:t>
            </a:r>
            <a:r>
              <a:rPr lang="en-US" b="1" dirty="0" err="1" smtClean="0"/>
              <a:t>dell’italiano</a:t>
            </a:r>
            <a:r>
              <a:rPr lang="en-US" b="1" dirty="0" smtClean="0"/>
              <a:t> e </a:t>
            </a:r>
            <a:r>
              <a:rPr lang="en-US" b="1" dirty="0" err="1" smtClean="0"/>
              <a:t>delle</a:t>
            </a:r>
            <a:r>
              <a:rPr lang="en-US" b="1" dirty="0" smtClean="0"/>
              <a:t> </a:t>
            </a:r>
            <a:r>
              <a:rPr lang="en-US" b="1" dirty="0" err="1" smtClean="0"/>
              <a:t>lingue</a:t>
            </a:r>
            <a:r>
              <a:rPr lang="en-US" b="1" dirty="0" smtClean="0"/>
              <a:t> </a:t>
            </a:r>
            <a:r>
              <a:rPr lang="en-US" b="1" dirty="0" err="1" smtClean="0"/>
              <a:t>straniere</a:t>
            </a:r>
            <a:r>
              <a:rPr lang="en-US" b="1" dirty="0" smtClean="0"/>
              <a:t>, a </a:t>
            </a:r>
            <a:r>
              <a:rPr lang="en-US" b="1" dirty="0" err="1" smtClean="0"/>
              <a:t>partire</a:t>
            </a:r>
            <a:r>
              <a:rPr lang="en-US" b="1" dirty="0" smtClean="0"/>
              <a:t> </a:t>
            </a:r>
            <a:r>
              <a:rPr lang="en-US" b="1" dirty="0" err="1" smtClean="0"/>
              <a:t>dall’inglese</a:t>
            </a:r>
            <a:r>
              <a:rPr lang="en-US" b="1" dirty="0" smtClean="0"/>
              <a:t>, </a:t>
            </a:r>
            <a:r>
              <a:rPr lang="en-US" b="1" dirty="0" err="1" smtClean="0"/>
              <a:t>altro</a:t>
            </a:r>
            <a:r>
              <a:rPr lang="en-US" b="1" dirty="0" smtClean="0"/>
              <a:t> </a:t>
            </a:r>
            <a:r>
              <a:rPr lang="en-US" b="1" dirty="0" err="1" smtClean="0"/>
              <a:t>punto</a:t>
            </a:r>
            <a:r>
              <a:rPr lang="en-US" b="1" dirty="0" smtClean="0"/>
              <a:t> </a:t>
            </a:r>
            <a:r>
              <a:rPr lang="en-US" b="1" dirty="0" err="1" smtClean="0"/>
              <a:t>debole</a:t>
            </a:r>
            <a:r>
              <a:rPr lang="en-US" b="1" dirty="0" smtClean="0"/>
              <a:t>.”</a:t>
            </a:r>
          </a:p>
          <a:p>
            <a:r>
              <a:rPr lang="en-US" b="1" dirty="0">
                <a:hlinkClick r:id="rId2"/>
              </a:rPr>
              <a:t>https://www.wired.it/play/cultura/2015/09/10/italiano-social-lingua-de-mauro</a:t>
            </a:r>
            <a:r>
              <a:rPr lang="en-US" b="1" dirty="0" smtClean="0">
                <a:hlinkClick r:id="rId2"/>
              </a:rPr>
              <a:t>/</a:t>
            </a:r>
            <a:r>
              <a:rPr lang="en-US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25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029" y="5163193"/>
            <a:ext cx="10732536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piu</a:t>
            </a:r>
            <a:r>
              <a:rPr lang="en-US" dirty="0" smtClean="0"/>
              <a:t>’ </a:t>
            </a:r>
            <a:r>
              <a:rPr lang="en-US" dirty="0" err="1" smtClean="0"/>
              <a:t>tradizionali</a:t>
            </a:r>
            <a:r>
              <a:rPr lang="en-US" dirty="0" smtClean="0"/>
              <a:t> ma </a:t>
            </a:r>
            <a:r>
              <a:rPr lang="en-US" dirty="0" err="1" smtClean="0"/>
              <a:t>ancora</a:t>
            </a:r>
            <a:r>
              <a:rPr lang="en-US" dirty="0" smtClean="0"/>
              <a:t> </a:t>
            </a:r>
            <a:r>
              <a:rPr lang="en-US" dirty="0" err="1" smtClean="0"/>
              <a:t>usati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computer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29" y="175590"/>
            <a:ext cx="9493458" cy="5648740"/>
          </a:xfrm>
        </p:spPr>
      </p:pic>
    </p:spTree>
    <p:extLst>
      <p:ext uri="{BB962C8B-B14F-4D97-AF65-F5344CB8AC3E}">
        <p14:creationId xmlns:p14="http://schemas.microsoft.com/office/powerpoint/2010/main" val="30666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56" y="5350933"/>
            <a:ext cx="8534400" cy="150706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21" y="221974"/>
            <a:ext cx="9402418" cy="5608982"/>
          </a:xfrm>
        </p:spPr>
      </p:pic>
    </p:spTree>
    <p:extLst>
      <p:ext uri="{BB962C8B-B14F-4D97-AF65-F5344CB8AC3E}">
        <p14:creationId xmlns:p14="http://schemas.microsoft.com/office/powerpoint/2010/main" val="64437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59" y="4272239"/>
            <a:ext cx="11985672" cy="2156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creazioni</a:t>
            </a:r>
            <a:r>
              <a:rPr lang="en-US" dirty="0" smtClean="0"/>
              <a:t> </a:t>
            </a:r>
            <a:r>
              <a:rPr lang="en-US" dirty="0" err="1" smtClean="0"/>
              <a:t>brevi</a:t>
            </a:r>
            <a:r>
              <a:rPr lang="en-US" dirty="0" smtClean="0"/>
              <a:t> </a:t>
            </a:r>
            <a:r>
              <a:rPr lang="en-US" dirty="0" err="1" smtClean="0"/>
              <a:t>dialoghi</a:t>
            </a:r>
            <a:r>
              <a:rPr lang="en-US" dirty="0" smtClean="0"/>
              <a:t> in chat o </a:t>
            </a:r>
            <a:r>
              <a:rPr lang="en-US" dirty="0" err="1" smtClean="0"/>
              <a:t>messaggeria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www.youtube.com/watch?v=n7bE6Odjpz4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87" y="80763"/>
            <a:ext cx="9593861" cy="5166486"/>
          </a:xfrm>
        </p:spPr>
      </p:pic>
    </p:spTree>
    <p:extLst>
      <p:ext uri="{BB962C8B-B14F-4D97-AF65-F5344CB8AC3E}">
        <p14:creationId xmlns:p14="http://schemas.microsoft.com/office/powerpoint/2010/main" val="33633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8" y="5459896"/>
            <a:ext cx="11430001" cy="1507067"/>
          </a:xfrm>
        </p:spPr>
        <p:txBody>
          <a:bodyPr/>
          <a:lstStyle/>
          <a:p>
            <a:r>
              <a:rPr lang="en-US" dirty="0" err="1" smtClean="0"/>
              <a:t>Esercizi</a:t>
            </a:r>
            <a:r>
              <a:rPr lang="en-US" dirty="0" smtClean="0"/>
              <a:t> di </a:t>
            </a:r>
            <a:r>
              <a:rPr lang="en-US" dirty="0" err="1" smtClean="0"/>
              <a:t>traduzione</a:t>
            </a:r>
            <a:r>
              <a:rPr lang="en-US" dirty="0" smtClean="0"/>
              <a:t> in </a:t>
            </a:r>
            <a:r>
              <a:rPr lang="en-US" dirty="0" err="1" smtClean="0"/>
              <a:t>italiano</a:t>
            </a:r>
            <a:r>
              <a:rPr lang="mr-IN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 vice versa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2" y="163174"/>
            <a:ext cx="9634330" cy="5469000"/>
          </a:xfrm>
        </p:spPr>
      </p:pic>
      <p:sp>
        <p:nvSpPr>
          <p:cNvPr id="5" name="TextBox 4"/>
          <p:cNvSpPr txBox="1"/>
          <p:nvPr/>
        </p:nvSpPr>
        <p:spPr>
          <a:xfrm>
            <a:off x="10177670" y="610262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2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2" y="98854"/>
            <a:ext cx="6820931" cy="6997588"/>
          </a:xfrm>
        </p:spPr>
        <p:txBody>
          <a:bodyPr>
            <a:normAutofit/>
          </a:bodyPr>
          <a:lstStyle/>
          <a:p>
            <a:pPr fontAlgn="base"/>
            <a:r>
              <a:rPr lang="en-US" b="1" dirty="0" err="1" smtClean="0"/>
              <a:t>il</a:t>
            </a:r>
            <a:r>
              <a:rPr lang="en-US" b="1" dirty="0" smtClean="0"/>
              <a:t> </a:t>
            </a:r>
            <a:r>
              <a:rPr lang="en-US" b="1" dirty="0" err="1"/>
              <a:t>dopo-lezione</a:t>
            </a:r>
            <a:r>
              <a:rPr lang="en-US" dirty="0"/>
              <a:t>.</a:t>
            </a:r>
          </a:p>
          <a:p>
            <a:pPr fontAlgn="base"/>
            <a:r>
              <a:rPr lang="en-US" dirty="0" err="1"/>
              <a:t>Un'idea</a:t>
            </a:r>
            <a:r>
              <a:rPr lang="en-US" dirty="0"/>
              <a:t> </a:t>
            </a:r>
            <a:r>
              <a:rPr lang="en-US" dirty="0" err="1"/>
              <a:t>potrebbe</a:t>
            </a:r>
            <a:r>
              <a:rPr lang="en-US" dirty="0"/>
              <a:t> </a:t>
            </a:r>
            <a:r>
              <a:rPr lang="en-US" dirty="0" err="1"/>
              <a:t>essere</a:t>
            </a:r>
            <a:r>
              <a:rPr lang="en-US" dirty="0"/>
              <a:t> </a:t>
            </a:r>
            <a:r>
              <a:rPr lang="en-US" dirty="0" err="1"/>
              <a:t>quella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fissare</a:t>
            </a:r>
            <a:r>
              <a:rPr lang="en-US" dirty="0" smtClean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lessico</a:t>
            </a:r>
            <a:r>
              <a:rPr lang="en-US" dirty="0"/>
              <a:t> </a:t>
            </a:r>
            <a:r>
              <a:rPr lang="en-US" dirty="0" err="1"/>
              <a:t>appena</a:t>
            </a:r>
            <a:r>
              <a:rPr lang="en-US" dirty="0"/>
              <a:t> </a:t>
            </a:r>
            <a:r>
              <a:rPr lang="en-US" dirty="0" err="1"/>
              <a:t>introdotto</a:t>
            </a:r>
            <a:r>
              <a:rPr lang="en-US" dirty="0"/>
              <a:t>, </a:t>
            </a:r>
            <a:r>
              <a:rPr lang="en-US" dirty="0" err="1"/>
              <a:t>chiedendo</a:t>
            </a:r>
            <a:r>
              <a:rPr lang="en-US" dirty="0"/>
              <a:t> </a:t>
            </a:r>
            <a:r>
              <a:rPr lang="en-US" dirty="0" err="1"/>
              <a:t>agli</a:t>
            </a:r>
            <a:r>
              <a:rPr lang="en-US" dirty="0"/>
              <a:t> </a:t>
            </a:r>
            <a:r>
              <a:rPr lang="en-US" dirty="0" err="1"/>
              <a:t>studenti</a:t>
            </a:r>
            <a:r>
              <a:rPr lang="en-US" dirty="0"/>
              <a:t> di </a:t>
            </a:r>
            <a:r>
              <a:rPr lang="en-US" b="1" dirty="0" err="1"/>
              <a:t>mandare</a:t>
            </a:r>
            <a:r>
              <a:rPr lang="en-US" b="1" dirty="0"/>
              <a:t> un tweet</a:t>
            </a:r>
            <a:r>
              <a:rPr lang="en-US" dirty="0"/>
              <a:t> con </a:t>
            </a:r>
            <a:r>
              <a:rPr lang="en-US" b="1" dirty="0" err="1"/>
              <a:t>allegata</a:t>
            </a:r>
            <a:r>
              <a:rPr lang="en-US" b="1" dirty="0"/>
              <a:t> </a:t>
            </a:r>
            <a:r>
              <a:rPr lang="en-US" b="1" dirty="0" err="1"/>
              <a:t>una</a:t>
            </a:r>
            <a:r>
              <a:rPr lang="en-US" b="1" dirty="0"/>
              <a:t> </a:t>
            </a:r>
            <a:r>
              <a:rPr lang="en-US" b="1" dirty="0" err="1" smtClean="0"/>
              <a:t>foto</a:t>
            </a:r>
            <a:r>
              <a:rPr lang="en-US" dirty="0" smtClean="0"/>
              <a:t>, </a:t>
            </a:r>
            <a:r>
              <a:rPr lang="en-US" dirty="0" err="1"/>
              <a:t>nella</a:t>
            </a:r>
            <a:r>
              <a:rPr lang="en-US" dirty="0"/>
              <a:t> vita </a:t>
            </a:r>
            <a:r>
              <a:rPr lang="en-US" dirty="0" err="1"/>
              <a:t>reale</a:t>
            </a:r>
            <a:r>
              <a:rPr lang="en-US" dirty="0"/>
              <a:t> al di </a:t>
            </a:r>
            <a:r>
              <a:rPr lang="en-US" dirty="0" err="1"/>
              <a:t>fuori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classe</a:t>
            </a:r>
            <a:r>
              <a:rPr lang="en-US" dirty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ci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trova</a:t>
            </a:r>
            <a:r>
              <a:rPr lang="en-US" dirty="0"/>
              <a:t> di </a:t>
            </a:r>
            <a:r>
              <a:rPr lang="en-US" dirty="0" err="1"/>
              <a:t>fronte</a:t>
            </a:r>
            <a:r>
              <a:rPr lang="en-US" dirty="0"/>
              <a:t> </a:t>
            </a:r>
            <a:r>
              <a:rPr lang="en-US" dirty="0" err="1" smtClean="0"/>
              <a:t>qualcosadi</a:t>
            </a:r>
            <a:r>
              <a:rPr lang="en-US" dirty="0" smtClean="0"/>
              <a:t> cui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è</a:t>
            </a:r>
            <a:r>
              <a:rPr lang="en-US" dirty="0" smtClean="0"/>
              <a:t> </a:t>
            </a:r>
            <a:r>
              <a:rPr lang="en-US" dirty="0" err="1" smtClean="0"/>
              <a:t>imparato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nome</a:t>
            </a:r>
            <a:r>
              <a:rPr lang="en-US" dirty="0" smtClean="0"/>
              <a:t>; </a:t>
            </a:r>
          </a:p>
          <a:p>
            <a:pPr fontAlgn="base"/>
            <a:r>
              <a:rPr lang="en-US" dirty="0" smtClean="0"/>
              <a:t>per </a:t>
            </a:r>
            <a:r>
              <a:rPr lang="en-US" dirty="0" err="1"/>
              <a:t>esempio</a:t>
            </a:r>
            <a:r>
              <a:rPr lang="en-US" dirty="0"/>
              <a:t>, </a:t>
            </a:r>
            <a:r>
              <a:rPr lang="en-US" dirty="0" smtClean="0"/>
              <a:t>con </a:t>
            </a:r>
            <a:r>
              <a:rPr lang="en-US" b="1" dirty="0" err="1" smtClean="0"/>
              <a:t>il</a:t>
            </a:r>
            <a:r>
              <a:rPr lang="en-US" b="1" dirty="0" smtClean="0"/>
              <a:t> </a:t>
            </a:r>
            <a:r>
              <a:rPr lang="en-US" b="1" dirty="0" err="1"/>
              <a:t>lessico</a:t>
            </a:r>
            <a:r>
              <a:rPr lang="en-US" b="1" dirty="0"/>
              <a:t> </a:t>
            </a:r>
            <a:r>
              <a:rPr lang="en-US" b="1" dirty="0" err="1"/>
              <a:t>dell'ufficio</a:t>
            </a:r>
            <a:r>
              <a:rPr lang="en-US" dirty="0"/>
              <a:t>, o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b="1" dirty="0" err="1"/>
              <a:t>cucina</a:t>
            </a:r>
            <a:r>
              <a:rPr lang="en-US" dirty="0"/>
              <a:t>, </a:t>
            </a:r>
            <a:r>
              <a:rPr lang="en-US" dirty="0" smtClean="0"/>
              <a:t>un tweet </a:t>
            </a:r>
            <a:r>
              <a:rPr lang="en-US" dirty="0"/>
              <a:t>con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di "</a:t>
            </a:r>
            <a:r>
              <a:rPr lang="en-US" b="1" dirty="0" err="1"/>
              <a:t>fotocopiare</a:t>
            </a:r>
            <a:r>
              <a:rPr lang="en-US" dirty="0"/>
              <a:t>" o "</a:t>
            </a:r>
            <a:r>
              <a:rPr lang="en-US" b="1" dirty="0" err="1"/>
              <a:t>mescolare</a:t>
            </a:r>
            <a:r>
              <a:rPr lang="en-US" dirty="0"/>
              <a:t>". </a:t>
            </a:r>
            <a:endParaRPr lang="en-US" dirty="0" smtClean="0"/>
          </a:p>
          <a:p>
            <a:pPr fontAlgn="base"/>
            <a:r>
              <a:rPr lang="en-US" dirty="0" err="1" smtClean="0"/>
              <a:t>attraverso</a:t>
            </a:r>
            <a:r>
              <a:rPr lang="en-US" dirty="0" smtClean="0"/>
              <a:t> </a:t>
            </a:r>
            <a:r>
              <a:rPr lang="en-US" b="1" dirty="0"/>
              <a:t>la </a:t>
            </a:r>
            <a:r>
              <a:rPr lang="en-US" b="1" dirty="0" err="1"/>
              <a:t>creazione</a:t>
            </a:r>
            <a:r>
              <a:rPr lang="en-US" b="1" dirty="0"/>
              <a:t> di un </a:t>
            </a:r>
            <a:r>
              <a:rPr lang="en-US" b="1" dirty="0" err="1"/>
              <a:t>ricordo</a:t>
            </a:r>
            <a:r>
              <a:rPr lang="en-US" b="1" dirty="0"/>
              <a:t> </a:t>
            </a:r>
            <a:r>
              <a:rPr lang="en-US" dirty="0"/>
              <a:t>di </a:t>
            </a:r>
            <a:r>
              <a:rPr lang="en-US" dirty="0" err="1"/>
              <a:t>utilizzo</a:t>
            </a:r>
            <a:r>
              <a:rPr lang="en-US" dirty="0"/>
              <a:t> </a:t>
            </a:r>
            <a:r>
              <a:rPr lang="en-US" dirty="0" err="1"/>
              <a:t>concreto</a:t>
            </a:r>
            <a:r>
              <a:rPr lang="en-US" dirty="0"/>
              <a:t> da parte di chi </a:t>
            </a:r>
            <a:r>
              <a:rPr lang="en-US" dirty="0" err="1"/>
              <a:t>invia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tweet, e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b="1" dirty="0" err="1"/>
              <a:t>richiamo</a:t>
            </a:r>
            <a:r>
              <a:rPr lang="en-US" b="1" dirty="0"/>
              <a:t> </a:t>
            </a:r>
            <a:r>
              <a:rPr lang="en-US" b="1" dirty="0" err="1"/>
              <a:t>indiretto</a:t>
            </a:r>
            <a:r>
              <a:rPr lang="en-US" b="1" dirty="0"/>
              <a:t> e di </a:t>
            </a:r>
            <a:r>
              <a:rPr lang="en-US" b="1" dirty="0" err="1"/>
              <a:t>stimolo</a:t>
            </a:r>
            <a:r>
              <a:rPr lang="en-US" b="1" dirty="0"/>
              <a:t> </a:t>
            </a:r>
            <a:r>
              <a:rPr lang="en-US" b="1" dirty="0" err="1"/>
              <a:t>agli</a:t>
            </a:r>
            <a:r>
              <a:rPr lang="en-US" b="1" dirty="0"/>
              <a:t> </a:t>
            </a:r>
            <a:r>
              <a:rPr lang="en-US" b="1" dirty="0" err="1"/>
              <a:t>altri</a:t>
            </a:r>
            <a:r>
              <a:rPr lang="en-US" b="1" dirty="0"/>
              <a:t> </a:t>
            </a:r>
            <a:r>
              <a:rPr lang="en-US" b="1" dirty="0" err="1"/>
              <a:t>studenti</a:t>
            </a:r>
            <a:r>
              <a:rPr lang="en-US" b="1" dirty="0"/>
              <a:t>, </a:t>
            </a:r>
            <a:r>
              <a:rPr lang="en-US" b="1" dirty="0" err="1"/>
              <a:t>potenzialmente</a:t>
            </a:r>
            <a:r>
              <a:rPr lang="en-US" b="1" dirty="0"/>
              <a:t> </a:t>
            </a:r>
            <a:r>
              <a:rPr lang="en-US" b="1" dirty="0" err="1"/>
              <a:t>coinvolgendoli</a:t>
            </a:r>
            <a:r>
              <a:rPr lang="en-US" b="1" dirty="0"/>
              <a:t> </a:t>
            </a:r>
            <a:r>
              <a:rPr lang="en-US" b="1" dirty="0" err="1"/>
              <a:t>nell'interazione</a:t>
            </a:r>
            <a:r>
              <a:rPr lang="en-US" dirty="0"/>
              <a:t>.</a:t>
            </a:r>
          </a:p>
          <a:p>
            <a:pPr fontAlgn="base"/>
            <a:r>
              <a:rPr lang="en-US" dirty="0"/>
              <a:t>Un </a:t>
            </a:r>
            <a:r>
              <a:rPr lang="en-US" dirty="0" err="1"/>
              <a:t>altro</a:t>
            </a:r>
            <a:r>
              <a:rPr lang="en-US" dirty="0"/>
              <a:t> </a:t>
            </a:r>
            <a:r>
              <a:rPr lang="en-US" dirty="0" err="1" smtClean="0"/>
              <a:t>utilizzo</a:t>
            </a:r>
            <a:r>
              <a:rPr lang="en-US" dirty="0" smtClean="0"/>
              <a:t>: un </a:t>
            </a:r>
            <a:r>
              <a:rPr lang="en-US" dirty="0"/>
              <a:t>piccolo ma </a:t>
            </a:r>
            <a:r>
              <a:rPr lang="en-US" dirty="0" err="1"/>
              <a:t>costante</a:t>
            </a:r>
            <a:r>
              <a:rPr lang="en-US" dirty="0"/>
              <a:t> </a:t>
            </a:r>
            <a:r>
              <a:rPr lang="en-US" dirty="0" err="1"/>
              <a:t>compito</a:t>
            </a:r>
            <a:r>
              <a:rPr lang="en-US" dirty="0"/>
              <a:t> a casa,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consiste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b="1" dirty="0" err="1"/>
              <a:t>twittare</a:t>
            </a:r>
            <a:r>
              <a:rPr lang="en-US" b="1" dirty="0"/>
              <a:t> la </a:t>
            </a:r>
            <a:r>
              <a:rPr lang="en-US" b="1" dirty="0" err="1"/>
              <a:t>scoperta</a:t>
            </a:r>
            <a:r>
              <a:rPr lang="en-US" b="1" dirty="0"/>
              <a:t> di </a:t>
            </a:r>
            <a:r>
              <a:rPr lang="en-US" b="1" dirty="0" err="1"/>
              <a:t>una</a:t>
            </a:r>
            <a:r>
              <a:rPr lang="en-US" b="1" dirty="0"/>
              <a:t> </a:t>
            </a:r>
            <a:r>
              <a:rPr lang="en-US" b="1" dirty="0" err="1"/>
              <a:t>parola</a:t>
            </a:r>
            <a:r>
              <a:rPr lang="en-US" b="1" dirty="0"/>
              <a:t> </a:t>
            </a:r>
            <a:r>
              <a:rPr lang="en-US" b="1" dirty="0" err="1"/>
              <a:t>nuova</a:t>
            </a:r>
            <a:r>
              <a:rPr lang="en-US" b="1" dirty="0"/>
              <a:t> in </a:t>
            </a:r>
            <a:r>
              <a:rPr lang="en-US" b="1" dirty="0" err="1"/>
              <a:t>Italiano</a:t>
            </a:r>
            <a:r>
              <a:rPr lang="en-US" dirty="0" smtClean="0"/>
              <a:t>,.</a:t>
            </a:r>
          </a:p>
          <a:p>
            <a:pPr fontAlgn="base"/>
            <a:r>
              <a:rPr lang="en-US" dirty="0" smtClean="0"/>
              <a:t> </a:t>
            </a:r>
            <a:r>
              <a:rPr lang="en-US" dirty="0" err="1"/>
              <a:t>L'introduzione</a:t>
            </a:r>
            <a:r>
              <a:rPr lang="en-US" dirty="0"/>
              <a:t> di </a:t>
            </a:r>
            <a:r>
              <a:rPr lang="en-US" dirty="0" err="1"/>
              <a:t>formule</a:t>
            </a:r>
            <a:r>
              <a:rPr lang="en-US" dirty="0"/>
              <a:t> come "</a:t>
            </a:r>
            <a:r>
              <a:rPr lang="en-US" b="1" dirty="0"/>
              <a:t>Come </a:t>
            </a:r>
            <a:r>
              <a:rPr lang="en-US" b="1" dirty="0" err="1"/>
              <a:t>si</a:t>
            </a:r>
            <a:r>
              <a:rPr lang="en-US" b="1" dirty="0"/>
              <a:t> dice</a:t>
            </a:r>
            <a:r>
              <a:rPr lang="en-US" dirty="0"/>
              <a:t>..." o </a:t>
            </a:r>
            <a:r>
              <a:rPr lang="en-US" dirty="0" smtClean="0"/>
              <a:t>”</a:t>
            </a:r>
            <a:r>
              <a:rPr lang="en-US" b="1" dirty="0" err="1" smtClean="0"/>
              <a:t>Che</a:t>
            </a:r>
            <a:r>
              <a:rPr lang="en-US" b="1" dirty="0" smtClean="0"/>
              <a:t> </a:t>
            </a:r>
            <a:r>
              <a:rPr lang="en-US" b="1" dirty="0" err="1" smtClean="0"/>
              <a:t>vuol</a:t>
            </a:r>
            <a:r>
              <a:rPr lang="en-US" b="1" dirty="0" smtClean="0"/>
              <a:t> </a:t>
            </a:r>
            <a:r>
              <a:rPr lang="en-US" b="1" dirty="0"/>
              <a:t>dire</a:t>
            </a:r>
            <a:r>
              <a:rPr lang="en-US" dirty="0"/>
              <a:t>..." </a:t>
            </a:r>
            <a:r>
              <a:rPr lang="en-US" dirty="0" err="1" smtClean="0"/>
              <a:t>danno</a:t>
            </a:r>
            <a:r>
              <a:rPr lang="en-US" dirty="0" smtClean="0"/>
              <a:t> </a:t>
            </a:r>
            <a:r>
              <a:rPr lang="en-US" dirty="0" err="1" smtClean="0"/>
              <a:t>strumenti</a:t>
            </a:r>
            <a:r>
              <a:rPr lang="en-US" dirty="0" smtClean="0"/>
              <a:t> </a:t>
            </a:r>
            <a:r>
              <a:rPr lang="en-US" dirty="0"/>
              <a:t>per </a:t>
            </a:r>
            <a:r>
              <a:rPr lang="en-US" dirty="0" err="1"/>
              <a:t>andare</a:t>
            </a:r>
            <a:r>
              <a:rPr lang="en-US" dirty="0"/>
              <a:t> a </a:t>
            </a:r>
            <a:r>
              <a:rPr lang="en-US" dirty="0" err="1"/>
              <a:t>stimolare</a:t>
            </a:r>
            <a:r>
              <a:rPr lang="en-US" dirty="0"/>
              <a:t> lo </a:t>
            </a:r>
            <a:r>
              <a:rPr lang="en-US" dirty="0" err="1"/>
              <a:t>sviluppo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competenza</a:t>
            </a:r>
            <a:r>
              <a:rPr lang="en-US" dirty="0"/>
              <a:t> </a:t>
            </a:r>
            <a:r>
              <a:rPr lang="en-US" dirty="0" err="1" smtClean="0"/>
              <a:t>metalinguistica,importantissima</a:t>
            </a:r>
            <a:r>
              <a:rPr lang="en-US" dirty="0"/>
              <a:t> </a:t>
            </a:r>
            <a:r>
              <a:rPr lang="en-US" dirty="0" smtClean="0"/>
              <a:t>per lo </a:t>
            </a:r>
            <a:r>
              <a:rPr lang="en-US" dirty="0" err="1" smtClean="0"/>
              <a:t>studente</a:t>
            </a:r>
            <a:r>
              <a:rPr lang="en-US" dirty="0" smtClean="0"/>
              <a:t>.</a:t>
            </a:r>
            <a:endParaRPr lang="en-US" dirty="0"/>
          </a:p>
          <a:p>
            <a:pPr fontAlgn="base"/>
            <a:endParaRPr lang="en-US" dirty="0"/>
          </a:p>
        </p:txBody>
      </p:sp>
      <p:pic>
        <p:nvPicPr>
          <p:cNvPr id="2050" name="Picture 2" descr="on vedo l'or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91" y="503583"/>
            <a:ext cx="4295775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713935"/>
            <a:ext cx="8534400" cy="361526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www.youtube.com/watch?v=zOzJez_cwZU</a:t>
            </a:r>
            <a:r>
              <a:rPr lang="en-US" b="1" dirty="0" smtClean="0"/>
              <a:t>   </a:t>
            </a:r>
          </a:p>
          <a:p>
            <a:r>
              <a:rPr lang="en-US" b="1" dirty="0" err="1" smtClean="0"/>
              <a:t>Spizzato</a:t>
            </a:r>
            <a:r>
              <a:rPr lang="en-US" b="1" dirty="0" smtClean="0"/>
              <a:t>  - </a:t>
            </a:r>
            <a:r>
              <a:rPr lang="en-US" b="1" dirty="0" err="1" smtClean="0"/>
              <a:t>guardare</a:t>
            </a:r>
            <a:r>
              <a:rPr lang="en-US" b="1" dirty="0" smtClean="0"/>
              <a:t> con </a:t>
            </a:r>
            <a:r>
              <a:rPr lang="en-US" b="1" dirty="0" err="1" smtClean="0"/>
              <a:t>intenzione</a:t>
            </a:r>
            <a:r>
              <a:rPr lang="en-US" b="1" dirty="0" smtClean="0"/>
              <a:t>/</a:t>
            </a:r>
            <a:r>
              <a:rPr lang="en-US" b="1" dirty="0" err="1" smtClean="0"/>
              <a:t>attenzione</a:t>
            </a:r>
            <a:endParaRPr lang="en-US" b="1" dirty="0" smtClean="0"/>
          </a:p>
          <a:p>
            <a:r>
              <a:rPr lang="en-US" b="1" dirty="0" err="1" smtClean="0"/>
              <a:t>Shottino</a:t>
            </a:r>
            <a:r>
              <a:rPr lang="en-US" b="1" dirty="0" smtClean="0"/>
              <a:t>  - </a:t>
            </a:r>
            <a:r>
              <a:rPr lang="en-US" b="1" dirty="0" err="1" smtClean="0"/>
              <a:t>bicchierino</a:t>
            </a:r>
            <a:endParaRPr lang="en-US" b="1" dirty="0" smtClean="0"/>
          </a:p>
          <a:p>
            <a:r>
              <a:rPr lang="en-US" b="1" dirty="0" err="1" smtClean="0"/>
              <a:t>Scimmia</a:t>
            </a:r>
            <a:r>
              <a:rPr lang="en-US" b="1" dirty="0" smtClean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</a:t>
            </a:r>
            <a:r>
              <a:rPr lang="en-US" b="1" dirty="0" err="1" smtClean="0"/>
              <a:t>dipendenza</a:t>
            </a:r>
            <a:r>
              <a:rPr lang="en-US" b="1" dirty="0" smtClean="0"/>
              <a:t> (</a:t>
            </a:r>
            <a:r>
              <a:rPr lang="en-US" b="1" dirty="0" err="1" smtClean="0"/>
              <a:t>derivazione</a:t>
            </a:r>
            <a:r>
              <a:rPr lang="en-US" b="1" dirty="0" smtClean="0"/>
              <a:t> </a:t>
            </a:r>
            <a:r>
              <a:rPr lang="en-US" b="1" dirty="0" err="1" smtClean="0"/>
              <a:t>anglo</a:t>
            </a:r>
            <a:r>
              <a:rPr lang="en-US" b="1" dirty="0" smtClean="0"/>
              <a:t>)</a:t>
            </a:r>
          </a:p>
          <a:p>
            <a:r>
              <a:rPr lang="en-US" b="1" dirty="0" err="1" smtClean="0"/>
              <a:t>Cagna</a:t>
            </a:r>
            <a:r>
              <a:rPr lang="en-US" b="1" dirty="0" smtClean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</a:t>
            </a:r>
            <a:r>
              <a:rPr lang="en-US" b="1" dirty="0" err="1" smtClean="0"/>
              <a:t>ragazza</a:t>
            </a:r>
            <a:r>
              <a:rPr lang="en-US" b="1" dirty="0" smtClean="0"/>
              <a:t> non </a:t>
            </a:r>
            <a:r>
              <a:rPr lang="en-US" b="1" dirty="0" err="1" smtClean="0"/>
              <a:t>seria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err="1"/>
              <a:t>derivazione</a:t>
            </a:r>
            <a:r>
              <a:rPr lang="en-US" b="1" dirty="0"/>
              <a:t> </a:t>
            </a:r>
            <a:r>
              <a:rPr lang="en-US" b="1" dirty="0" err="1"/>
              <a:t>anglo</a:t>
            </a:r>
            <a:r>
              <a:rPr lang="en-US" b="1" dirty="0" smtClean="0"/>
              <a:t>)</a:t>
            </a:r>
          </a:p>
          <a:p>
            <a:r>
              <a:rPr lang="en-US" b="1" dirty="0" err="1" smtClean="0"/>
              <a:t>Sei</a:t>
            </a:r>
            <a:r>
              <a:rPr lang="en-US" b="1" dirty="0" smtClean="0"/>
              <a:t> un </a:t>
            </a:r>
            <a:r>
              <a:rPr lang="en-US" b="1" dirty="0" err="1" smtClean="0"/>
              <a:t>grosso</a:t>
            </a:r>
            <a:r>
              <a:rPr lang="en-US" b="1" dirty="0" smtClean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</a:t>
            </a:r>
            <a:r>
              <a:rPr lang="en-US" b="1" dirty="0" err="1" smtClean="0"/>
              <a:t>sei</a:t>
            </a:r>
            <a:r>
              <a:rPr lang="en-US" b="1" dirty="0" smtClean="0"/>
              <a:t> un </a:t>
            </a:r>
            <a:r>
              <a:rPr lang="en-US" b="1" dirty="0" err="1" smtClean="0"/>
              <a:t>grande</a:t>
            </a:r>
            <a:r>
              <a:rPr lang="en-US" b="1" dirty="0" smtClean="0"/>
              <a:t> (</a:t>
            </a:r>
            <a:r>
              <a:rPr lang="en-US" b="1" dirty="0" err="1" smtClean="0"/>
              <a:t>derivazione</a:t>
            </a:r>
            <a:r>
              <a:rPr lang="en-US" b="1" dirty="0" smtClean="0"/>
              <a:t> </a:t>
            </a:r>
            <a:r>
              <a:rPr lang="en-US" b="1" dirty="0" err="1"/>
              <a:t>dialettale</a:t>
            </a:r>
            <a:r>
              <a:rPr lang="en-US" b="1" dirty="0"/>
              <a:t> - </a:t>
            </a:r>
            <a:r>
              <a:rPr lang="en-US" b="1" dirty="0" err="1"/>
              <a:t>romanesco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A </a:t>
            </a:r>
            <a:r>
              <a:rPr lang="en-US" b="1" dirty="0" err="1" smtClean="0"/>
              <a:t>palla</a:t>
            </a:r>
            <a:r>
              <a:rPr lang="en-US" b="1" dirty="0" smtClean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a </a:t>
            </a:r>
            <a:r>
              <a:rPr lang="en-US" b="1" dirty="0" err="1" smtClean="0"/>
              <a:t>tutta</a:t>
            </a:r>
            <a:r>
              <a:rPr lang="en-US" b="1" dirty="0" smtClean="0"/>
              <a:t> </a:t>
            </a:r>
            <a:r>
              <a:rPr lang="en-US" b="1" dirty="0" err="1" smtClean="0"/>
              <a:t>velocità</a:t>
            </a:r>
            <a:r>
              <a:rPr lang="en-US" b="1" dirty="0" smtClean="0"/>
              <a:t> (</a:t>
            </a:r>
            <a:r>
              <a:rPr lang="en-US" b="1" dirty="0" err="1" smtClean="0"/>
              <a:t>derivazione</a:t>
            </a:r>
            <a:r>
              <a:rPr lang="en-US" b="1" dirty="0" smtClean="0"/>
              <a:t> </a:t>
            </a:r>
            <a:r>
              <a:rPr lang="en-US" b="1" dirty="0" err="1"/>
              <a:t>dialettale</a:t>
            </a:r>
            <a:r>
              <a:rPr lang="en-US" b="1" dirty="0"/>
              <a:t> - </a:t>
            </a:r>
            <a:r>
              <a:rPr lang="en-US" b="1" dirty="0" err="1"/>
              <a:t>romanesco</a:t>
            </a:r>
            <a:r>
              <a:rPr lang="en-US" b="1" dirty="0" smtClean="0"/>
              <a:t>)</a:t>
            </a:r>
          </a:p>
          <a:p>
            <a:r>
              <a:rPr lang="en-US" b="1" dirty="0" err="1" smtClean="0"/>
              <a:t>Accanna</a:t>
            </a:r>
            <a:r>
              <a:rPr lang="en-US" b="1" dirty="0" smtClean="0"/>
              <a:t> </a:t>
            </a:r>
            <a:r>
              <a:rPr lang="mr-IN" b="1" dirty="0" smtClean="0"/>
              <a:t>–</a:t>
            </a:r>
            <a:r>
              <a:rPr lang="en-US" b="1" dirty="0" smtClean="0"/>
              <a:t> </a:t>
            </a:r>
            <a:r>
              <a:rPr lang="en-US" b="1" dirty="0" err="1" smtClean="0"/>
              <a:t>fermati</a:t>
            </a:r>
            <a:r>
              <a:rPr lang="en-US" b="1" dirty="0" smtClean="0"/>
              <a:t>  </a:t>
            </a:r>
            <a:r>
              <a:rPr lang="en-US" b="1" dirty="0"/>
              <a:t>(</a:t>
            </a:r>
            <a:r>
              <a:rPr lang="en-US" b="1" dirty="0" err="1"/>
              <a:t>derivazione</a:t>
            </a:r>
            <a:r>
              <a:rPr lang="en-US" b="1" dirty="0"/>
              <a:t> </a:t>
            </a:r>
            <a:r>
              <a:rPr lang="en-US" b="1" dirty="0" err="1"/>
              <a:t>dialettale</a:t>
            </a:r>
            <a:r>
              <a:rPr lang="en-US" b="1" dirty="0"/>
              <a:t> - </a:t>
            </a:r>
            <a:r>
              <a:rPr lang="en-US" b="1" dirty="0" err="1"/>
              <a:t>romanesco</a:t>
            </a:r>
            <a:r>
              <a:rPr lang="en-US" b="1" dirty="0" smtClean="0"/>
              <a:t>)</a:t>
            </a:r>
          </a:p>
          <a:p>
            <a:r>
              <a:rPr lang="en-US" b="1" dirty="0" err="1" smtClean="0"/>
              <a:t>Fleshato</a:t>
            </a:r>
            <a:r>
              <a:rPr lang="en-US" b="1" dirty="0" smtClean="0"/>
              <a:t> -  </a:t>
            </a:r>
            <a:r>
              <a:rPr lang="en-US" b="1" dirty="0" err="1" smtClean="0"/>
              <a:t>essere</a:t>
            </a:r>
            <a:r>
              <a:rPr lang="en-US" b="1" dirty="0" smtClean="0"/>
              <a:t> </a:t>
            </a:r>
            <a:r>
              <a:rPr lang="en-US" b="1" dirty="0" err="1" smtClean="0"/>
              <a:t>impressionati</a:t>
            </a:r>
            <a:r>
              <a:rPr lang="en-US" b="1" dirty="0" smtClean="0"/>
              <a:t> o </a:t>
            </a:r>
            <a:r>
              <a:rPr lang="en-US" b="1" dirty="0" err="1" smtClean="0"/>
              <a:t>stonati</a:t>
            </a:r>
            <a:r>
              <a:rPr lang="en-US" b="1" dirty="0" smtClean="0"/>
              <a:t> (</a:t>
            </a:r>
            <a:r>
              <a:rPr lang="en-US" b="1" dirty="0" err="1" smtClean="0"/>
              <a:t>derivazione</a:t>
            </a:r>
            <a:r>
              <a:rPr lang="en-US" b="1" dirty="0" smtClean="0"/>
              <a:t> </a:t>
            </a:r>
            <a:r>
              <a:rPr lang="en-US" b="1" dirty="0" err="1"/>
              <a:t>anglo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Se </a:t>
            </a:r>
            <a:r>
              <a:rPr lang="en-US" b="1" dirty="0" err="1" smtClean="0"/>
              <a:t>beccamo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err="1"/>
              <a:t>derivazione</a:t>
            </a:r>
            <a:r>
              <a:rPr lang="en-US" b="1" dirty="0"/>
              <a:t> </a:t>
            </a:r>
            <a:r>
              <a:rPr lang="en-US" b="1" dirty="0" err="1" smtClean="0"/>
              <a:t>dialettale</a:t>
            </a:r>
            <a:r>
              <a:rPr lang="en-US" b="1" dirty="0" smtClean="0"/>
              <a:t> - </a:t>
            </a:r>
            <a:r>
              <a:rPr lang="en-US" b="1" dirty="0" err="1" smtClean="0"/>
              <a:t>romanesco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Bu Fu </a:t>
            </a:r>
            <a:r>
              <a:rPr lang="mr-IN" b="1" dirty="0" smtClean="0"/>
              <a:t>–</a:t>
            </a:r>
            <a:r>
              <a:rPr lang="en-US" b="1" dirty="0" smtClean="0"/>
              <a:t> a </a:t>
            </a:r>
            <a:r>
              <a:rPr lang="en-US" b="1" dirty="0" err="1" smtClean="0"/>
              <a:t>quel</a:t>
            </a:r>
            <a:r>
              <a:rPr lang="en-US" b="1" dirty="0" smtClean="0"/>
              <a:t> </a:t>
            </a:r>
            <a:r>
              <a:rPr lang="en-US" b="1" dirty="0" err="1" smtClean="0"/>
              <a:t>paese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err="1"/>
              <a:t>derivazione</a:t>
            </a:r>
            <a:r>
              <a:rPr lang="en-US" b="1" dirty="0"/>
              <a:t> </a:t>
            </a:r>
            <a:r>
              <a:rPr lang="en-US" b="1" dirty="0" err="1"/>
              <a:t>anglo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587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264" y="5453411"/>
            <a:ext cx="8534400" cy="1507067"/>
          </a:xfrm>
        </p:spPr>
        <p:txBody>
          <a:bodyPr/>
          <a:lstStyle/>
          <a:p>
            <a:r>
              <a:rPr lang="en-US" dirty="0" err="1" smtClean="0"/>
              <a:t>Risorse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632" y="685799"/>
            <a:ext cx="10772732" cy="3030137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www.istat.it/it/files/2016/06/Presentazione_ISTAT_DIFEBO.pdf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www.itals.it/nuove-tecnologie-la-didattica-dellitaliano-microlinguistico-ls-corsi-universitari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www.accademiadellacrusca.it/it/scaffali-digitali/articolo/social-network-lingua-italiana-neologismi-anglicismi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>
                <a:hlinkClick r:id="rId5"/>
              </a:rPr>
              <a:t>https://www.wired.it/play/cultura/2015/09/10/italiano-social-lingua-de-mauro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428" y="3715936"/>
            <a:ext cx="112566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Ai millennial </a:t>
            </a:r>
            <a:r>
              <a:rPr lang="en-US" b="1" dirty="0" err="1"/>
              <a:t>piace</a:t>
            </a:r>
            <a:r>
              <a:rPr lang="en-US" b="1" dirty="0"/>
              <a:t> </a:t>
            </a:r>
            <a:r>
              <a:rPr lang="en-US" b="1" dirty="0" err="1"/>
              <a:t>più</a:t>
            </a:r>
            <a:r>
              <a:rPr lang="en-US" b="1" dirty="0"/>
              <a:t> Instagram </a:t>
            </a:r>
            <a:r>
              <a:rPr lang="en-US" b="1" dirty="0" err="1"/>
              <a:t>che</a:t>
            </a:r>
            <a:r>
              <a:rPr lang="en-US" b="1" dirty="0"/>
              <a:t> Facebook. </a:t>
            </a:r>
            <a:r>
              <a:rPr lang="en-US" b="1" dirty="0" err="1"/>
              <a:t>Ecco</a:t>
            </a:r>
            <a:r>
              <a:rPr lang="en-US" b="1" dirty="0"/>
              <a:t> </a:t>
            </a:r>
            <a:r>
              <a:rPr lang="en-US" b="1" dirty="0" err="1"/>
              <a:t>perché</a:t>
            </a:r>
            <a:endParaRPr lang="en-US" dirty="0"/>
          </a:p>
          <a:p>
            <a:r>
              <a:rPr lang="en-US" u="sng" dirty="0">
                <a:hlinkClick r:id="rId6"/>
              </a:rPr>
              <a:t>http://www.ninjamarketing.it/2017/09/27/facebook-millennials-instagram-snapchat-giovani-social/</a:t>
            </a:r>
            <a:r>
              <a:rPr lang="en-US" dirty="0"/>
              <a:t> 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I social network in Italia: Facebook regna, ma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giovani</a:t>
            </a:r>
            <a:r>
              <a:rPr lang="en-US" b="1" dirty="0"/>
              <a:t> </a:t>
            </a:r>
            <a:r>
              <a:rPr lang="en-US" b="1" dirty="0" err="1"/>
              <a:t>guardano</a:t>
            </a:r>
            <a:r>
              <a:rPr lang="en-US" b="1" dirty="0"/>
              <a:t> </a:t>
            </a:r>
            <a:r>
              <a:rPr lang="en-US" b="1" dirty="0" err="1" smtClean="0"/>
              <a:t>altrove</a:t>
            </a:r>
            <a:endParaRPr lang="en-US" dirty="0"/>
          </a:p>
          <a:p>
            <a:r>
              <a:rPr lang="en-US" u="sng" dirty="0">
                <a:hlinkClick r:id="rId7"/>
              </a:rPr>
              <a:t>https://www.wired.it/internet/social-network/2017/03/31/social-network-in-italia-facebook-regna/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47038" y="21624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16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social </a:t>
            </a:r>
            <a:r>
              <a:rPr lang="mr-IN" dirty="0" smtClean="0"/>
              <a:t>–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Ricerca</a:t>
            </a:r>
            <a:r>
              <a:rPr lang="en-US" dirty="0" smtClean="0"/>
              <a:t> </a:t>
            </a:r>
            <a:r>
              <a:rPr lang="en-US" dirty="0" err="1" smtClean="0"/>
              <a:t>Blogmeter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10360507" cy="3615267"/>
          </a:xfrm>
        </p:spPr>
        <p:txBody>
          <a:bodyPr/>
          <a:lstStyle/>
          <a:p>
            <a:r>
              <a:rPr lang="en-US" b="1" dirty="0"/>
              <a:t>La prima </a:t>
            </a:r>
            <a:r>
              <a:rPr lang="en-US" b="1" dirty="0" err="1"/>
              <a:t>ricerca</a:t>
            </a:r>
            <a:r>
              <a:rPr lang="en-US" b="1" dirty="0"/>
              <a:t> </a:t>
            </a:r>
            <a:r>
              <a:rPr lang="en-US" b="1" dirty="0" err="1"/>
              <a:t>condotta</a:t>
            </a:r>
            <a:r>
              <a:rPr lang="en-US" b="1" dirty="0"/>
              <a:t> da</a:t>
            </a:r>
            <a:r>
              <a:rPr lang="en-US" b="1" i="1" dirty="0"/>
              <a:t> </a:t>
            </a:r>
            <a:r>
              <a:rPr lang="en-US" b="1" i="1" dirty="0" err="1"/>
              <a:t>BlogMeter</a:t>
            </a:r>
            <a:r>
              <a:rPr lang="en-US" b="1" dirty="0"/>
              <a:t>, </a:t>
            </a:r>
            <a:r>
              <a:rPr lang="en-US" b="1" dirty="0" err="1"/>
              <a:t>società</a:t>
            </a:r>
            <a:r>
              <a:rPr lang="en-US" b="1" dirty="0"/>
              <a:t> </a:t>
            </a:r>
            <a:r>
              <a:rPr lang="en-US" b="1" dirty="0" err="1"/>
              <a:t>italiana</a:t>
            </a:r>
            <a:r>
              <a:rPr lang="en-US" b="1" dirty="0"/>
              <a:t> leader </a:t>
            </a:r>
            <a:r>
              <a:rPr lang="en-US" b="1" dirty="0" err="1"/>
              <a:t>nella</a:t>
            </a:r>
            <a:r>
              <a:rPr lang="en-US" b="1" dirty="0"/>
              <a:t> social media intelligence, ha come </a:t>
            </a:r>
            <a:r>
              <a:rPr lang="en-US" b="1" dirty="0" err="1"/>
              <a:t>campione</a:t>
            </a:r>
            <a:r>
              <a:rPr lang="en-US" b="1" dirty="0"/>
              <a:t> 1500 </a:t>
            </a:r>
            <a:r>
              <a:rPr lang="en-US" b="1" dirty="0" err="1"/>
              <a:t>persone</a:t>
            </a:r>
            <a:r>
              <a:rPr lang="en-US" b="1" dirty="0"/>
              <a:t> </a:t>
            </a:r>
            <a:r>
              <a:rPr lang="en-US" b="1" dirty="0" err="1"/>
              <a:t>residenti</a:t>
            </a:r>
            <a:r>
              <a:rPr lang="en-US" b="1" dirty="0"/>
              <a:t> in </a:t>
            </a:r>
            <a:r>
              <a:rPr lang="en-US" b="1" dirty="0" smtClean="0"/>
              <a:t>Italia.</a:t>
            </a:r>
          </a:p>
          <a:p>
            <a:r>
              <a:rPr lang="en-US" b="1" dirty="0" smtClean="0"/>
              <a:t> </a:t>
            </a:r>
            <a:r>
              <a:rPr lang="en-US" b="1" dirty="0" err="1"/>
              <a:t>distinte</a:t>
            </a:r>
            <a:r>
              <a:rPr lang="en-US" b="1" dirty="0"/>
              <a:t> per </a:t>
            </a:r>
            <a:r>
              <a:rPr lang="en-US" b="1" dirty="0" err="1"/>
              <a:t>sesso</a:t>
            </a:r>
            <a:r>
              <a:rPr lang="en-US" b="1" dirty="0"/>
              <a:t>, </a:t>
            </a:r>
            <a:r>
              <a:rPr lang="en-US" b="1" dirty="0" err="1"/>
              <a:t>età</a:t>
            </a:r>
            <a:r>
              <a:rPr lang="en-US" b="1" dirty="0"/>
              <a:t> (</a:t>
            </a:r>
            <a:r>
              <a:rPr lang="en-US" b="1" dirty="0" err="1"/>
              <a:t>dai</a:t>
            </a:r>
            <a:r>
              <a:rPr lang="en-US" b="1" dirty="0"/>
              <a:t> 15 </a:t>
            </a:r>
            <a:r>
              <a:rPr lang="en-US" b="1" dirty="0" err="1"/>
              <a:t>ai</a:t>
            </a:r>
            <a:r>
              <a:rPr lang="en-US" b="1" dirty="0"/>
              <a:t> 64 </a:t>
            </a:r>
            <a:r>
              <a:rPr lang="en-US" b="1" dirty="0" err="1"/>
              <a:t>anni</a:t>
            </a:r>
            <a:r>
              <a:rPr lang="en-US" b="1" dirty="0"/>
              <a:t>) e area </a:t>
            </a:r>
            <a:r>
              <a:rPr lang="en-US" b="1" dirty="0" err="1"/>
              <a:t>geografica</a:t>
            </a:r>
            <a:r>
              <a:rPr lang="en-US" b="1" dirty="0"/>
              <a:t> </a:t>
            </a:r>
            <a:r>
              <a:rPr lang="en-US" b="1" dirty="0" err="1"/>
              <a:t>ed</a:t>
            </a:r>
            <a:r>
              <a:rPr lang="en-US" b="1" dirty="0"/>
              <a:t> </a:t>
            </a:r>
            <a:r>
              <a:rPr lang="en-US" b="1" dirty="0" err="1"/>
              <a:t>iscritte</a:t>
            </a:r>
            <a:r>
              <a:rPr lang="en-US" b="1" dirty="0"/>
              <a:t> ad </a:t>
            </a:r>
            <a:r>
              <a:rPr lang="en-US" b="1" dirty="0" err="1"/>
              <a:t>almeno</a:t>
            </a:r>
            <a:r>
              <a:rPr lang="en-US" b="1" dirty="0"/>
              <a:t> un </a:t>
            </a:r>
            <a:r>
              <a:rPr lang="en-US" b="1" dirty="0" err="1"/>
              <a:t>canale</a:t>
            </a:r>
            <a:r>
              <a:rPr lang="en-US" b="1" dirty="0"/>
              <a:t> social. </a:t>
            </a:r>
            <a:endParaRPr lang="en-US" b="1" dirty="0" smtClean="0"/>
          </a:p>
          <a:p>
            <a:r>
              <a:rPr lang="en-US" b="1" dirty="0" err="1" smtClean="0"/>
              <a:t>L’obiettivo</a:t>
            </a:r>
            <a:r>
              <a:rPr lang="en-US" b="1" dirty="0" smtClean="0"/>
              <a:t> </a:t>
            </a:r>
            <a:r>
              <a:rPr lang="en-US" b="1" dirty="0"/>
              <a:t>era </a:t>
            </a:r>
            <a:r>
              <a:rPr lang="en-US" b="1" dirty="0" err="1"/>
              <a:t>scoprire</a:t>
            </a:r>
            <a:r>
              <a:rPr lang="en-US" b="1" dirty="0"/>
              <a:t> come e </a:t>
            </a:r>
            <a:r>
              <a:rPr lang="en-US" b="1" dirty="0" err="1"/>
              <a:t>perché</a:t>
            </a:r>
            <a:r>
              <a:rPr lang="en-US" b="1" dirty="0"/>
              <a:t> </a:t>
            </a:r>
            <a:r>
              <a:rPr lang="en-US" b="1" dirty="0" err="1"/>
              <a:t>gli</a:t>
            </a:r>
            <a:r>
              <a:rPr lang="en-US" b="1" dirty="0"/>
              <a:t> </a:t>
            </a:r>
            <a:r>
              <a:rPr lang="en-US" b="1" dirty="0" err="1"/>
              <a:t>italiani</a:t>
            </a:r>
            <a:r>
              <a:rPr lang="en-US" b="1" dirty="0"/>
              <a:t> </a:t>
            </a:r>
            <a:r>
              <a:rPr lang="en-US" b="1" dirty="0" err="1"/>
              <a:t>usano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social media </a:t>
            </a:r>
            <a:r>
              <a:rPr lang="en-US" b="1" dirty="0" err="1"/>
              <a:t>nella</a:t>
            </a:r>
            <a:r>
              <a:rPr lang="en-US" b="1" dirty="0"/>
              <a:t> </a:t>
            </a:r>
            <a:r>
              <a:rPr lang="en-US" b="1" dirty="0" err="1"/>
              <a:t>loro</a:t>
            </a:r>
            <a:r>
              <a:rPr lang="en-US" b="1" dirty="0"/>
              <a:t> </a:t>
            </a:r>
            <a:r>
              <a:rPr lang="en-US" b="1" dirty="0" err="1"/>
              <a:t>quotidianità</a:t>
            </a:r>
            <a:r>
              <a:rPr lang="en-U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9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484481"/>
            <a:ext cx="9671701" cy="5656827"/>
          </a:xfrm>
        </p:spPr>
      </p:pic>
    </p:spTree>
    <p:extLst>
      <p:ext uri="{BB962C8B-B14F-4D97-AF65-F5344CB8AC3E}">
        <p14:creationId xmlns:p14="http://schemas.microsoft.com/office/powerpoint/2010/main" val="23962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89" y="478997"/>
            <a:ext cx="9576487" cy="5515402"/>
          </a:xfrm>
        </p:spPr>
      </p:pic>
    </p:spTree>
    <p:extLst>
      <p:ext uri="{BB962C8B-B14F-4D97-AF65-F5344CB8AC3E}">
        <p14:creationId xmlns:p14="http://schemas.microsoft.com/office/powerpoint/2010/main" val="33667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357025"/>
            <a:ext cx="9744891" cy="5637373"/>
          </a:xfrm>
        </p:spPr>
      </p:pic>
    </p:spTree>
    <p:extLst>
      <p:ext uri="{BB962C8B-B14F-4D97-AF65-F5344CB8AC3E}">
        <p14:creationId xmlns:p14="http://schemas.microsoft.com/office/powerpoint/2010/main" val="20115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25" y="290383"/>
            <a:ext cx="9717397" cy="5801497"/>
          </a:xfrm>
        </p:spPr>
      </p:pic>
    </p:spTree>
    <p:extLst>
      <p:ext uri="{BB962C8B-B14F-4D97-AF65-F5344CB8AC3E}">
        <p14:creationId xmlns:p14="http://schemas.microsoft.com/office/powerpoint/2010/main" val="16679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05170"/>
            <a:ext cx="12505038" cy="150706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Generazioni</a:t>
            </a:r>
            <a:r>
              <a:rPr lang="en-US" dirty="0" smtClean="0"/>
              <a:t> </a:t>
            </a:r>
            <a:r>
              <a:rPr lang="en-US" dirty="0" err="1" smtClean="0"/>
              <a:t>connesse</a:t>
            </a:r>
            <a:r>
              <a:rPr lang="en-US" dirty="0" smtClean="0"/>
              <a:t> (bambini e </a:t>
            </a:r>
            <a:r>
              <a:rPr lang="en-US" dirty="0" err="1" smtClean="0"/>
              <a:t>ragazzi</a:t>
            </a:r>
            <a:r>
              <a:rPr lang="en-US" dirty="0" smtClean="0"/>
              <a:t>)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Ricerca</a:t>
            </a:r>
            <a:r>
              <a:rPr lang="en-US" dirty="0" smtClean="0"/>
              <a:t> </a:t>
            </a:r>
            <a:r>
              <a:rPr lang="en-US" dirty="0" err="1" smtClean="0"/>
              <a:t>ministero</a:t>
            </a:r>
            <a:r>
              <a:rPr lang="en-US" dirty="0" smtClean="0"/>
              <a:t> </a:t>
            </a:r>
            <a:r>
              <a:rPr lang="en-US" dirty="0" err="1" smtClean="0"/>
              <a:t>istruzione</a:t>
            </a:r>
            <a:r>
              <a:rPr lang="en-US" dirty="0" smtClean="0"/>
              <a:t> </a:t>
            </a:r>
            <a:r>
              <a:rPr lang="en-US" dirty="0" err="1" smtClean="0"/>
              <a:t>universita</a:t>
            </a:r>
            <a:r>
              <a:rPr lang="en-US" dirty="0" smtClean="0"/>
              <a:t>` e </a:t>
            </a:r>
            <a:r>
              <a:rPr lang="en-US" dirty="0" err="1" smtClean="0"/>
              <a:t>ricerca</a:t>
            </a:r>
            <a:r>
              <a:rPr lang="en-US" dirty="0" smtClean="0"/>
              <a:t> </a:t>
            </a:r>
            <a:r>
              <a:rPr lang="en-US" dirty="0" err="1" smtClean="0"/>
              <a:t>Miur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7" y="315097"/>
            <a:ext cx="9633681" cy="4790073"/>
          </a:xfrm>
        </p:spPr>
      </p:pic>
    </p:spTree>
    <p:extLst>
      <p:ext uri="{BB962C8B-B14F-4D97-AF65-F5344CB8AC3E}">
        <p14:creationId xmlns:p14="http://schemas.microsoft.com/office/powerpoint/2010/main" val="12233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27" y="685799"/>
            <a:ext cx="9922476" cy="5443152"/>
          </a:xfrm>
        </p:spPr>
      </p:pic>
    </p:spTree>
    <p:extLst>
      <p:ext uri="{BB962C8B-B14F-4D97-AF65-F5344CB8AC3E}">
        <p14:creationId xmlns:p14="http://schemas.microsoft.com/office/powerpoint/2010/main" val="95354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336</TotalTime>
  <Words>407</Words>
  <Application>Microsoft Office PowerPoint</Application>
  <PresentationFormat>Widescreen</PresentationFormat>
  <Paragraphs>57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Century Gothic</vt:lpstr>
      <vt:lpstr>Mangal</vt:lpstr>
      <vt:lpstr>Wingdings 3</vt:lpstr>
      <vt:lpstr>Slice</vt:lpstr>
      <vt:lpstr>I Social media  e Il linguaggio giovanile</vt:lpstr>
      <vt:lpstr>PREMESSA</vt:lpstr>
      <vt:lpstr>Uso dei social – Ricerca Blogmeter</vt:lpstr>
      <vt:lpstr>  </vt:lpstr>
      <vt:lpstr>PowerPoint Presentation</vt:lpstr>
      <vt:lpstr>PowerPoint Presentation</vt:lpstr>
      <vt:lpstr>PowerPoint Presentation</vt:lpstr>
      <vt:lpstr>Generazioni connesse (bambini e ragazzi)–  Ricerca ministero istruzione universita` e ricerca Miur</vt:lpstr>
      <vt:lpstr>PowerPoint Presentation</vt:lpstr>
      <vt:lpstr>Uso dei fumetti per insegnare  buoni comportamenti</vt:lpstr>
      <vt:lpstr>   silverselfie</vt:lpstr>
      <vt:lpstr>  la ragazza visibile</vt:lpstr>
      <vt:lpstr>   il postatore nero</vt:lpstr>
      <vt:lpstr>   l’incredibile url</vt:lpstr>
      <vt:lpstr>   l’uomo taggo</vt:lpstr>
      <vt:lpstr>  chat woman</vt:lpstr>
      <vt:lpstr>  tempestata</vt:lpstr>
      <vt:lpstr>PowerPoint Presentation</vt:lpstr>
      <vt:lpstr>PowerPoint Presentation</vt:lpstr>
      <vt:lpstr> piu’ tradizionali ma ancora usati su computer</vt:lpstr>
      <vt:lpstr>PowerPoint Presentation</vt:lpstr>
      <vt:lpstr>   creazioni brevi dialoghi in chat o messaggeria. https://www.youtube.com/watch?v=n7bE6Odjpz4 </vt:lpstr>
      <vt:lpstr>Esercizi di traduzione in italiano… e vice versa</vt:lpstr>
      <vt:lpstr>PowerPoint Presentation</vt:lpstr>
      <vt:lpstr>PowerPoint Presentation</vt:lpstr>
      <vt:lpstr>Risorse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Black, Candace</cp:lastModifiedBy>
  <cp:revision>26</cp:revision>
  <dcterms:created xsi:type="dcterms:W3CDTF">2018-03-09T20:52:05Z</dcterms:created>
  <dcterms:modified xsi:type="dcterms:W3CDTF">2018-03-12T12:18:42Z</dcterms:modified>
</cp:coreProperties>
</file>